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1" r:id="rId3"/>
    <p:sldId id="262" r:id="rId4"/>
    <p:sldId id="264" r:id="rId5"/>
    <p:sldId id="267" r:id="rId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15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46246AA-4169-C91C-841F-93CF1F766D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D9167617-F233-8F1A-DFBF-43778C3FF9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41C96A6-8ACE-5FDB-1000-95A18F670F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B5470-A9C3-443D-93A8-B8D6E7CE8D2D}" type="datetimeFigureOut">
              <a:rPr lang="zh-CN" altLang="en-US" smtClean="0"/>
              <a:t>2025-04-10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6986A7D-E835-C348-5FCC-F52393088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9780A23-6BF0-4E87-F51D-995CFB3FC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2B922-C538-4667-8F25-DBCF9363CD3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47241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9F50A7D-8C94-EF86-1070-FF4F77D8B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22EA2111-0A57-B634-5325-491B102177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45E3BEB-2706-8B04-9D5C-43D845B15F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B5470-A9C3-443D-93A8-B8D6E7CE8D2D}" type="datetimeFigureOut">
              <a:rPr lang="zh-CN" altLang="en-US" smtClean="0"/>
              <a:t>2025-04-10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945A382-B174-A3B8-33B5-0C23ED168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9C5563E-7DD0-87A6-DAD6-FC1621040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2B922-C538-4667-8F25-DBCF9363CD3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42828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09392738-6B46-B471-0FF9-754101DD3F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B16AE624-AC9C-B181-646D-1BDDBAD428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CB44DA0-6A23-C842-A19A-656652483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B5470-A9C3-443D-93A8-B8D6E7CE8D2D}" type="datetimeFigureOut">
              <a:rPr lang="zh-CN" altLang="en-US" smtClean="0"/>
              <a:t>2025-04-10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BE76939-6706-45CC-A456-40E818D15E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DEC13A1-CF55-E4C2-F6C9-101E91CB7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2B922-C538-4667-8F25-DBCF9363CD3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90715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B683FA8-5661-6239-7E4D-A3B5344052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CAD6B33-E918-0612-F49D-FECA1C71A3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668FC63-02E7-16DC-9511-449D12831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B5470-A9C3-443D-93A8-B8D6E7CE8D2D}" type="datetimeFigureOut">
              <a:rPr lang="zh-CN" altLang="en-US" smtClean="0"/>
              <a:t>2025-04-10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CC0517A-71F0-9127-5ED4-C918AA142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6FEF846-500D-0E68-90F4-89ACC3C37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2B922-C538-4667-8F25-DBCF9363CD3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96797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532B1A5-94FE-3F50-6F5D-606496FED6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86DA1CA1-FFCF-8AD9-B454-D9ED3E54BD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53ED85A-16FB-4EF2-B97A-B221A32C6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B5470-A9C3-443D-93A8-B8D6E7CE8D2D}" type="datetimeFigureOut">
              <a:rPr lang="zh-CN" altLang="en-US" smtClean="0"/>
              <a:t>2025-04-10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F3DF419-43E5-059A-2663-AB5C311D8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3E400E4-762C-0AD0-D09B-A0448A4EF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2B922-C538-4667-8F25-DBCF9363CD3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07704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73E25CB-CE4A-1F4F-B104-1914CA693D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53F6D0C-237F-F9C3-1ADB-FE07848326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1DBD5F33-AC4F-E52D-F732-5BFB175BC5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1DDF5AC3-8187-0C0C-AF34-32A3E33A8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B5470-A9C3-443D-93A8-B8D6E7CE8D2D}" type="datetimeFigureOut">
              <a:rPr lang="zh-CN" altLang="en-US" smtClean="0"/>
              <a:t>2025-04-10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0DD57CE2-83DD-892E-65DD-B0A9AA5AC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C045F9E-1B60-65C5-A313-E6B9A73DF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2B922-C538-4667-8F25-DBCF9363CD3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58681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0148797-FF82-8625-B85A-12DD7A641D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7BFCA630-6D11-0317-E658-59A8DF7158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03D07DDB-81A0-00A3-9731-C0A8ED33EE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509EE2CB-54B2-8F26-815D-F091E59F77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98FE8C11-829A-7820-E175-AAFA0EE634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24DD0281-85B8-7F5A-A45F-E04940BE0A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B5470-A9C3-443D-93A8-B8D6E7CE8D2D}" type="datetimeFigureOut">
              <a:rPr lang="zh-CN" altLang="en-US" smtClean="0"/>
              <a:t>2025-04-10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F750426B-1A45-8141-EB1C-452F93D8DA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9BD632AB-B53A-417C-54E4-861EED523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2B922-C538-4667-8F25-DBCF9363CD3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82207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3DDDFFC-88E2-1690-ADB1-019B6A37FF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C514AFAE-B6B5-C9EA-7FE7-5803B8D77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B5470-A9C3-443D-93A8-B8D6E7CE8D2D}" type="datetimeFigureOut">
              <a:rPr lang="zh-CN" altLang="en-US" smtClean="0"/>
              <a:t>2025-04-10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9CACE6E5-39B1-C860-361A-5DA84E4E0D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F75DF60B-D19C-B160-2F0A-AF41E7193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2B922-C538-4667-8F25-DBCF9363CD3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48263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22628ED3-159A-C22D-843E-19B16CB60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B5470-A9C3-443D-93A8-B8D6E7CE8D2D}" type="datetimeFigureOut">
              <a:rPr lang="zh-CN" altLang="en-US" smtClean="0"/>
              <a:t>2025-04-10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AB5404A9-3496-17FC-41D6-4A2B3D1FD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95582319-1D13-8EAB-AF95-E2836E2B2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2B922-C538-4667-8F25-DBCF9363CD3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00900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99F4BB5-54A4-CD5F-7F0E-5079C6F21E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2717E07-C14C-7B95-E02E-79C04CFA68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70458664-CD86-EBFB-FD24-FA83E46C7C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93855951-8A0A-824B-159B-7D91F7210E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B5470-A9C3-443D-93A8-B8D6E7CE8D2D}" type="datetimeFigureOut">
              <a:rPr lang="zh-CN" altLang="en-US" smtClean="0"/>
              <a:t>2025-04-10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91EB665-3278-55CA-16AB-AAAD07D87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1373C0CB-38EB-4EF3-8A53-D3B78D06B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2B922-C538-4667-8F25-DBCF9363CD3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63721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016432D-9481-20F8-AC68-D4D124906F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A0A54B9C-CA67-7EB7-4D0F-997AA2048A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5BEA2D94-3BE1-7036-0D21-E9EBCCA4D4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E260358A-8CCD-B227-0251-71F922E93A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B5470-A9C3-443D-93A8-B8D6E7CE8D2D}" type="datetimeFigureOut">
              <a:rPr lang="zh-CN" altLang="en-US" smtClean="0"/>
              <a:t>2025-04-10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38163612-E7A6-080A-21B7-A430596C95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0F03F7DB-8187-BFA3-384B-1A5A0F02EC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2B922-C538-4667-8F25-DBCF9363CD3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47657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949C13B4-143B-69AB-CFC8-FA61A53148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0EBDE8F6-BBA6-7202-23D6-C2D9BACA69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04C701B-5B6D-9D4C-6940-B8C6EB917E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DB5470-A9C3-443D-93A8-B8D6E7CE8D2D}" type="datetimeFigureOut">
              <a:rPr lang="zh-CN" altLang="en-US" smtClean="0"/>
              <a:t>2025-04-10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431D780-68AC-675B-637F-8BDE4E11E5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7F2AC7D-5B60-9774-1711-6C42B2C25F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A2B922-C538-4667-8F25-DBCF9363CD3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51784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68B9FCE-CA6F-423F-2A82-253E52DD4F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7468265" cy="579938"/>
          </a:xfrm>
        </p:spPr>
        <p:txBody>
          <a:bodyPr>
            <a:normAutofit/>
          </a:bodyPr>
          <a:lstStyle/>
          <a:p>
            <a:pPr algn="l"/>
            <a:r>
              <a:rPr lang="en-US" altLang="zh-CN" b="1" i="0" dirty="0">
                <a:solidFill>
                  <a:srgbClr val="000000"/>
                </a:solidFill>
                <a:effectLst/>
                <a:latin typeface="Inter"/>
              </a:rPr>
              <a:t>Application Products and Equipment</a:t>
            </a:r>
          </a:p>
        </p:txBody>
      </p:sp>
      <p:pic>
        <p:nvPicPr>
          <p:cNvPr id="6" name="内容占位符 5">
            <a:extLst>
              <a:ext uri="{FF2B5EF4-FFF2-40B4-BE49-F238E27FC236}">
                <a16:creationId xmlns:a16="http://schemas.microsoft.com/office/drawing/2014/main" id="{0AAD3B13-A0BC-0F88-B71A-5BF46E108AA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946179" y="1129192"/>
            <a:ext cx="3472295" cy="2604221"/>
          </a:xfrm>
        </p:spPr>
      </p:pic>
      <p:sp>
        <p:nvSpPr>
          <p:cNvPr id="4" name="文本占位符 3">
            <a:extLst>
              <a:ext uri="{FF2B5EF4-FFF2-40B4-BE49-F238E27FC236}">
                <a16:creationId xmlns:a16="http://schemas.microsoft.com/office/drawing/2014/main" id="{DD8617ED-7B83-AEAD-922E-56082911A5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1129192"/>
            <a:ext cx="4961308" cy="5455676"/>
          </a:xfrm>
        </p:spPr>
        <p:txBody>
          <a:bodyPr>
            <a:normAutofit/>
          </a:bodyPr>
          <a:lstStyle/>
          <a:p>
            <a:r>
              <a:rPr lang="en-US" altLang="zh-CN" b="0" i="0" dirty="0">
                <a:effectLst/>
                <a:latin typeface="Inter"/>
              </a:rPr>
              <a:t>Edge banding not only enhances the aesthetic appeal of products but also effectively seals harmful substances within the boards, playing an environmentally - friendly role.</a:t>
            </a:r>
            <a:endParaRPr lang="zh-CN" altLang="en-US" b="0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altLang="zh-CN" b="1" i="0" dirty="0">
                <a:solidFill>
                  <a:srgbClr val="000000"/>
                </a:solidFill>
                <a:effectLst/>
                <a:latin typeface="Inter"/>
              </a:rPr>
              <a:t>Applicable Edge - banding Substrates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Inter"/>
              </a:rPr>
              <a:t>: Particleboard, medium - density fiberboard, solid wood.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altLang="zh-CN" b="1" i="0" dirty="0">
                <a:solidFill>
                  <a:srgbClr val="000000"/>
                </a:solidFill>
                <a:effectLst/>
                <a:latin typeface="Inter"/>
              </a:rPr>
              <a:t>Applicable Edge - banding Materials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Inter"/>
              </a:rPr>
              <a:t>: PVC edge - banding, wood veneer, and melamine - based edge - banding.</a:t>
            </a:r>
            <a:endParaRPr lang="en-US" altLang="zh-CN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zh-CN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zh-CN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CN" b="0" i="0" dirty="0">
                <a:effectLst/>
                <a:latin typeface="Inter"/>
              </a:rPr>
              <a:t>The "UNISN" edge - banding hot - melt adhesive is mainly used in edge - banding machines. The edge - banding machine liquefies the hot - melt adhesive and applies it to the board to be edge - banded. Then, the board is pressed together with the edge - banding material. After the liquid hot - melt adhesive cools and solidifies, the board and the edge - banding material are bonded together.</a:t>
            </a:r>
            <a:endParaRPr lang="en-US" altLang="zh-CN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9" name="图片 18">
            <a:extLst>
              <a:ext uri="{FF2B5EF4-FFF2-40B4-BE49-F238E27FC236}">
                <a16:creationId xmlns:a16="http://schemas.microsoft.com/office/drawing/2014/main" id="{47AC2ADB-AA53-66A7-D85A-044DCD35D31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7884" y="219470"/>
            <a:ext cx="2517413" cy="475460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BD1F93A5-B245-BBC7-E82E-CDD65FC5E24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46179" y="3979446"/>
            <a:ext cx="2817813" cy="2801803"/>
          </a:xfrm>
          <a:prstGeom prst="rect">
            <a:avLst/>
          </a:prstGeom>
        </p:spPr>
      </p:pic>
      <p:pic>
        <p:nvPicPr>
          <p:cNvPr id="7" name="内容占位符 5">
            <a:extLst>
              <a:ext uri="{FF2B5EF4-FFF2-40B4-BE49-F238E27FC236}">
                <a16:creationId xmlns:a16="http://schemas.microsoft.com/office/drawing/2014/main" id="{E4139137-2760-CDC8-71BA-F61816644AD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860257" y="3979446"/>
            <a:ext cx="3197109" cy="2801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49117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07B81D-25D9-9AD8-1665-9AA083672E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CD1293C-45E5-0F72-52EC-7572EECD47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7383874" cy="579938"/>
          </a:xfrm>
        </p:spPr>
        <p:txBody>
          <a:bodyPr>
            <a:normAutofit/>
          </a:bodyPr>
          <a:lstStyle/>
          <a:p>
            <a:pPr algn="l"/>
            <a:r>
              <a:rPr lang="en-US" altLang="zh-CN" b="1" i="0" dirty="0">
                <a:solidFill>
                  <a:srgbClr val="000000"/>
                </a:solidFill>
                <a:effectLst/>
                <a:latin typeface="Inter"/>
              </a:rPr>
              <a:t>Why Choose UNISN Hot - melt Adhesive</a:t>
            </a:r>
          </a:p>
        </p:txBody>
      </p:sp>
      <p:pic>
        <p:nvPicPr>
          <p:cNvPr id="6" name="内容占位符 5">
            <a:extLst>
              <a:ext uri="{FF2B5EF4-FFF2-40B4-BE49-F238E27FC236}">
                <a16:creationId xmlns:a16="http://schemas.microsoft.com/office/drawing/2014/main" id="{2212A2CD-E7A3-2845-A435-EEFF4256A63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793222" y="1129192"/>
            <a:ext cx="2596882" cy="2529296"/>
          </a:xfrm>
        </p:spPr>
      </p:pic>
      <p:sp>
        <p:nvSpPr>
          <p:cNvPr id="4" name="文本占位符 3">
            <a:extLst>
              <a:ext uri="{FF2B5EF4-FFF2-40B4-BE49-F238E27FC236}">
                <a16:creationId xmlns:a16="http://schemas.microsoft.com/office/drawing/2014/main" id="{8E29DE30-2F4D-CA58-2535-F1E5CC31CB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129192"/>
            <a:ext cx="7727342" cy="4739796"/>
          </a:xfrm>
        </p:spPr>
        <p:txBody>
          <a:bodyPr>
            <a:norm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altLang="zh-CN" b="1" i="0" dirty="0">
                <a:solidFill>
                  <a:srgbClr val="000000"/>
                </a:solidFill>
                <a:effectLst/>
                <a:latin typeface="Inter"/>
              </a:rPr>
              <a:t>Fine and Uniform Glue Lines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Inter"/>
              </a:rPr>
              <a:t>: It can form a neat and smooth glue layer on the edge of the wooden board, enhancing the product's grade.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altLang="zh-CN" b="1" i="0" dirty="0">
                <a:solidFill>
                  <a:srgbClr val="000000"/>
                </a:solidFill>
                <a:effectLst/>
                <a:latin typeface="Inter"/>
              </a:rPr>
              <a:t>Good Fluidity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Inter"/>
              </a:rPr>
              <a:t>: It can be quickly and evenly coated on the surface of the adherend and fit well, ensuring the integrity of the bond.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altLang="zh-CN" b="1" i="0" dirty="0">
                <a:solidFill>
                  <a:srgbClr val="000000"/>
                </a:solidFill>
                <a:effectLst/>
                <a:latin typeface="Inter"/>
              </a:rPr>
              <a:t>High Peel Strength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Inter"/>
              </a:rPr>
              <a:t>: It creates a strong adhesive force between the hot - melt adhesive, the wooden board, and the edge - banding strip, effectively withstanding various external forces such as pulling, collision, and friction that may occur during daily use.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altLang="zh-CN" b="1" i="0" dirty="0">
                <a:solidFill>
                  <a:srgbClr val="000000"/>
                </a:solidFill>
                <a:effectLst/>
                <a:latin typeface="Inter"/>
              </a:rPr>
              <a:t>Excellent High and Low - Temperature Resistance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Inter"/>
              </a:rPr>
              <a:t>: In high - temperature environments, the hot - melt adhesive will not soften or flow due to heat, causing the edge - banding strip to shift or the glue layer to lose its adhesion. In low - temperature environments, it will not become brittle, resulting in glue - layer cracking or edge - banding strip detachment.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altLang="zh-CN" b="1" i="0" dirty="0">
                <a:solidFill>
                  <a:srgbClr val="000000"/>
                </a:solidFill>
                <a:effectLst/>
                <a:latin typeface="Inter"/>
              </a:rPr>
              <a:t>Environmentally Friendly and Harmless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Inter"/>
              </a:rPr>
              <a:t>: It is made from environmentally friendly raw materials, causing no pollution to human health and the environment. It can be widely used in fields with high environmental requirements.</a:t>
            </a:r>
          </a:p>
        </p:txBody>
      </p:sp>
      <p:pic>
        <p:nvPicPr>
          <p:cNvPr id="12" name="图片 11">
            <a:extLst>
              <a:ext uri="{FF2B5EF4-FFF2-40B4-BE49-F238E27FC236}">
                <a16:creationId xmlns:a16="http://schemas.microsoft.com/office/drawing/2014/main" id="{D140FF76-93D3-9FB7-EF7A-70091FF3A3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793222" y="3705160"/>
            <a:ext cx="2596882" cy="3102222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2C1D2050-A3A5-216B-DB40-94F974E8F9A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7884" y="219470"/>
            <a:ext cx="2517413" cy="475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5401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398D0E-D0E8-41EE-7A1F-C3BF8DB439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4E72470-D92C-F8FD-A0E4-FA3372A8DA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7318560" cy="579938"/>
          </a:xfrm>
        </p:spPr>
        <p:txBody>
          <a:bodyPr>
            <a:normAutofit/>
          </a:bodyPr>
          <a:lstStyle/>
          <a:p>
            <a:pPr algn="l"/>
            <a:r>
              <a:rPr lang="en-US" altLang="zh-CN" b="1" i="0" dirty="0">
                <a:solidFill>
                  <a:srgbClr val="000000"/>
                </a:solidFill>
                <a:effectLst/>
                <a:latin typeface="Inter"/>
              </a:rPr>
              <a:t>Usage Methods and Precautions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ACC94E40-1E3E-48F8-9BBF-1DFECC1E8F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129191"/>
            <a:ext cx="10768341" cy="5467989"/>
          </a:xfrm>
        </p:spPr>
        <p:txBody>
          <a:bodyPr>
            <a:norm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altLang="zh-CN" b="1" i="0" dirty="0">
                <a:solidFill>
                  <a:srgbClr val="000000"/>
                </a:solidFill>
                <a:effectLst/>
                <a:latin typeface="Inter"/>
              </a:rPr>
              <a:t>Low - Temperature Edge - banding Hot - melt Adhesive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Inter"/>
              </a:rPr>
              <a:t>: Mainly used in manual edge - banding machines. The recommended operating temperature range is 130 - 160°C.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altLang="zh-CN" b="1" i="0" dirty="0">
                <a:solidFill>
                  <a:srgbClr val="000000"/>
                </a:solidFill>
                <a:effectLst/>
                <a:latin typeface="Inter"/>
              </a:rPr>
              <a:t>Medium - Temperature Edge - banding Hot - melt Adhesive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Inter"/>
              </a:rPr>
              <a:t>: Suitable for manual or semi - automatic edge - banding machines. The operating temperature is set between 160 - 190°C.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altLang="zh-CN" b="1" i="0" dirty="0">
                <a:solidFill>
                  <a:srgbClr val="000000"/>
                </a:solidFill>
                <a:effectLst/>
                <a:latin typeface="Inter"/>
              </a:rPr>
              <a:t>High - Temperature Edge - banding Hot - melt Adhesive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Inter"/>
              </a:rPr>
              <a:t>: Primarily used in fully automatic edge - banding machines. The operating temperature range is 180 - 200°C.</a:t>
            </a:r>
          </a:p>
          <a:p>
            <a:pPr algn="l">
              <a:buNone/>
            </a:pPr>
            <a:br>
              <a:rPr lang="en-US" altLang="zh-CN" dirty="0"/>
            </a:br>
            <a:r>
              <a:rPr lang="en-US" altLang="zh-CN" b="0" i="0" dirty="0">
                <a:effectLst/>
                <a:latin typeface="Inter"/>
              </a:rPr>
              <a:t>In addition, the following points should be noted:</a:t>
            </a:r>
          </a:p>
          <a:p>
            <a:pPr algn="l">
              <a:buFont typeface="+mj-lt"/>
              <a:buAutoNum type="arabicPeriod"/>
            </a:pPr>
            <a:r>
              <a:rPr lang="en-US" altLang="zh-CN" b="0" i="0" dirty="0">
                <a:solidFill>
                  <a:srgbClr val="000000"/>
                </a:solidFill>
                <a:effectLst/>
                <a:latin typeface="Inter"/>
              </a:rPr>
              <a:t> When the edge - banding machine is not in operation, lower the temperature of the glue tank to about 150°C to prevent the hot - melt adhesive from carbonizing and to facilitate subsequent heating.</a:t>
            </a:r>
          </a:p>
          <a:p>
            <a:pPr algn="l">
              <a:buFont typeface="+mj-lt"/>
              <a:buAutoNum type="arabicPeriod"/>
            </a:pPr>
            <a:r>
              <a:rPr lang="en-US" altLang="zh-CN" b="0" i="0" dirty="0">
                <a:solidFill>
                  <a:srgbClr val="000000"/>
                </a:solidFill>
                <a:effectLst/>
                <a:latin typeface="Inter"/>
              </a:rPr>
              <a:t> Regularly clean the glue tank and the glue - applying roller. Excessive carbonized substances around the glue tank and residues on the glue - applying roller will reduce the performance of the heating system and the glue - supply system.</a:t>
            </a:r>
          </a:p>
          <a:p>
            <a:pPr algn="l">
              <a:buFont typeface="+mj-lt"/>
              <a:buAutoNum type="arabicPeriod"/>
            </a:pPr>
            <a:r>
              <a:rPr lang="en-US" altLang="zh-CN" b="0" i="0" dirty="0">
                <a:solidFill>
                  <a:srgbClr val="000000"/>
                </a:solidFill>
                <a:effectLst/>
                <a:latin typeface="Inter"/>
              </a:rPr>
              <a:t> Keep the temperature of the hot - melt glue tank within the recommended operating temperature range.</a:t>
            </a:r>
          </a:p>
          <a:p>
            <a:pPr algn="l">
              <a:buFont typeface="+mj-lt"/>
              <a:buAutoNum type="arabicPeriod"/>
            </a:pPr>
            <a:r>
              <a:rPr lang="en-US" altLang="zh-CN" b="0" i="0" dirty="0">
                <a:solidFill>
                  <a:srgbClr val="000000"/>
                </a:solidFill>
                <a:effectLst/>
                <a:latin typeface="Inter"/>
              </a:rPr>
              <a:t> Avoid contaminating the boards and edge - banding materials.</a:t>
            </a:r>
          </a:p>
          <a:p>
            <a:pPr algn="l">
              <a:buFont typeface="+mj-lt"/>
              <a:buAutoNum type="arabicPeriod"/>
            </a:pPr>
            <a:r>
              <a:rPr lang="en-US" altLang="zh-CN" b="0" i="0" dirty="0">
                <a:solidFill>
                  <a:srgbClr val="000000"/>
                </a:solidFill>
                <a:effectLst/>
                <a:latin typeface="Inter"/>
              </a:rPr>
              <a:t> Ensure that the moisture content of the wood is around 8% - 10%.</a:t>
            </a: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6A5B807E-A00C-1AA5-1CD1-72C7B4B233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7884" y="219470"/>
            <a:ext cx="2517413" cy="475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53754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3501BA-5427-570F-0F4C-E0136AC630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F8A450F-396C-C1BE-CBCC-DA2FF51110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579938"/>
          </a:xfrm>
        </p:spPr>
        <p:txBody>
          <a:bodyPr>
            <a:normAutofit/>
          </a:bodyPr>
          <a:lstStyle/>
          <a:p>
            <a:r>
              <a:rPr lang="en-US" altLang="zh-CN" b="1" dirty="0">
                <a:latin typeface="Arial" panose="020B0604020202020204" pitchFamily="34" charset="0"/>
                <a:cs typeface="Arial" panose="020B0604020202020204" pitchFamily="34" charset="0"/>
              </a:rPr>
              <a:t>FAQ</a:t>
            </a:r>
            <a:endParaRPr lang="zh-CN" alt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2" name="内容占位符 11">
            <a:extLst>
              <a:ext uri="{FF2B5EF4-FFF2-40B4-BE49-F238E27FC236}">
                <a16:creationId xmlns:a16="http://schemas.microsoft.com/office/drawing/2014/main" id="{AA7A8D63-7B13-8505-F88F-FEDD1D40EE1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7172135"/>
              </p:ext>
            </p:extLst>
          </p:nvPr>
        </p:nvGraphicFramePr>
        <p:xfrm>
          <a:off x="839787" y="1183806"/>
          <a:ext cx="10728294" cy="51651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04830">
                  <a:extLst>
                    <a:ext uri="{9D8B030D-6E8A-4147-A177-3AD203B41FA5}">
                      <a16:colId xmlns:a16="http://schemas.microsoft.com/office/drawing/2014/main" val="3028741988"/>
                    </a:ext>
                  </a:extLst>
                </a:gridCol>
                <a:gridCol w="3203469">
                  <a:extLst>
                    <a:ext uri="{9D8B030D-6E8A-4147-A177-3AD203B41FA5}">
                      <a16:colId xmlns:a16="http://schemas.microsoft.com/office/drawing/2014/main" val="1809853177"/>
                    </a:ext>
                  </a:extLst>
                </a:gridCol>
                <a:gridCol w="5019995">
                  <a:extLst>
                    <a:ext uri="{9D8B030D-6E8A-4147-A177-3AD203B41FA5}">
                      <a16:colId xmlns:a16="http://schemas.microsoft.com/office/drawing/2014/main" val="898014796"/>
                    </a:ext>
                  </a:extLst>
                </a:gridCol>
              </a:tblGrid>
              <a:tr h="567392">
                <a:tc>
                  <a:txBody>
                    <a:bodyPr/>
                    <a:lstStyle/>
                    <a:p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Production Anomaly</a:t>
                      </a:r>
                    </a:p>
                  </a:txBody>
                  <a:tcPr marL="114300" marR="114300" marT="76200" marB="76200" anchor="ctr"/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Cause Analysis</a:t>
                      </a:r>
                    </a:p>
                  </a:txBody>
                  <a:tcPr marL="114300" marR="114300" marT="76200" marB="76200" anchor="ctr"/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Solutions</a:t>
                      </a:r>
                    </a:p>
                  </a:txBody>
                  <a:tcPr marL="114300" marR="114300" marT="76200" marB="76200" anchor="ctr"/>
                </a:tc>
                <a:extLst>
                  <a:ext uri="{0D108BD9-81ED-4DB2-BD59-A6C34878D82A}">
                    <a16:rowId xmlns:a16="http://schemas.microsoft.com/office/drawing/2014/main" val="317810052"/>
                  </a:ext>
                </a:extLst>
              </a:tr>
              <a:tr h="567392">
                <a:tc rowSpan="2">
                  <a:txBody>
                    <a:bodyPr/>
                    <a:lstStyle/>
                    <a:p>
                      <a:r>
                        <a:rPr lang="en-US" sz="1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Insufficient Initial Adhesion Strength</a:t>
                      </a:r>
                    </a:p>
                  </a:txBody>
                  <a:tcPr marL="114300" marR="114300" marT="76200" marB="76200" anchor="ctr"/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Poor substrate quality</a:t>
                      </a:r>
                    </a:p>
                  </a:txBody>
                  <a:tcPr marL="114300" marR="114300" marT="76200" marB="76200" anchor="ctr"/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Select a hot - melt adhesive with a higher viscosity</a:t>
                      </a:r>
                    </a:p>
                  </a:txBody>
                  <a:tcPr marL="114300" marR="114300" marT="76200" marB="76200" anchor="ctr"/>
                </a:tc>
                <a:extLst>
                  <a:ext uri="{0D108BD9-81ED-4DB2-BD59-A6C34878D82A}">
                    <a16:rowId xmlns:a16="http://schemas.microsoft.com/office/drawing/2014/main" val="1218237134"/>
                  </a:ext>
                </a:extLst>
              </a:tr>
              <a:tr h="567392">
                <a:tc vMerge="1">
                  <a:txBody>
                    <a:bodyPr/>
                    <a:lstStyle/>
                    <a:p>
                      <a:endParaRPr lang="en-US" altLang="zh-CN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Too high viscosity of the hot - melt adhesive</a:t>
                      </a:r>
                    </a:p>
                  </a:txBody>
                  <a:tcPr marL="114300" marR="114300" marT="76200" marB="76200" anchor="ctr"/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Choose a product with a lower viscosity</a:t>
                      </a:r>
                    </a:p>
                  </a:txBody>
                  <a:tcPr marL="114300" marR="114300" marT="76200" marB="76200" anchor="ctr"/>
                </a:tc>
                <a:extLst>
                  <a:ext uri="{0D108BD9-81ED-4DB2-BD59-A6C34878D82A}">
                    <a16:rowId xmlns:a16="http://schemas.microsoft.com/office/drawing/2014/main" val="3371751838"/>
                  </a:ext>
                </a:extLst>
              </a:tr>
              <a:tr h="567392">
                <a:tc rowSpan="4">
                  <a:txBody>
                    <a:bodyPr/>
                    <a:lstStyle/>
                    <a:p>
                      <a:r>
                        <a:rPr lang="en-US" sz="1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Insufficient Bonding Strength</a:t>
                      </a:r>
                    </a:p>
                  </a:txBody>
                  <a:tcPr marL="114300" marR="114300" marT="76200" marB="76200" anchor="ctr"/>
                </a:tc>
                <a:tc>
                  <a:txBody>
                    <a:bodyPr/>
                    <a:lstStyle/>
                    <a:p>
                      <a:r>
                        <a:rPr lang="en-US" sz="14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Too little glue application</a:t>
                      </a:r>
                    </a:p>
                  </a:txBody>
                  <a:tcPr marL="114300" marR="114300" marT="76200" marB="76200" anchor="ctr"/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Adjust the settings of the edge - banding machine</a:t>
                      </a:r>
                    </a:p>
                  </a:txBody>
                  <a:tcPr marL="114300" marR="114300" marT="76200" marB="76200" anchor="ctr"/>
                </a:tc>
                <a:extLst>
                  <a:ext uri="{0D108BD9-81ED-4DB2-BD59-A6C34878D82A}">
                    <a16:rowId xmlns:a16="http://schemas.microsoft.com/office/drawing/2014/main" val="3964804830"/>
                  </a:ext>
                </a:extLst>
              </a:tr>
              <a:tr h="567392">
                <a:tc vMerge="1">
                  <a:txBody>
                    <a:bodyPr/>
                    <a:lstStyle/>
                    <a:p>
                      <a:endParaRPr lang="en-US" altLang="zh-CN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Inappropriate edge - banding machine temperature</a:t>
                      </a:r>
                    </a:p>
                  </a:txBody>
                  <a:tcPr marL="114300" marR="114300" marT="76200" marB="76200" anchor="ctr"/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Adjust the temperature of the edge - banding machine</a:t>
                      </a:r>
                    </a:p>
                  </a:txBody>
                  <a:tcPr marL="114300" marR="114300" marT="76200" marB="76200" anchor="ctr"/>
                </a:tc>
                <a:extLst>
                  <a:ext uri="{0D108BD9-81ED-4DB2-BD59-A6C34878D82A}">
                    <a16:rowId xmlns:a16="http://schemas.microsoft.com/office/drawing/2014/main" val="3801166222"/>
                  </a:ext>
                </a:extLst>
              </a:tr>
              <a:tr h="567392">
                <a:tc vMerge="1">
                  <a:txBody>
                    <a:bodyPr/>
                    <a:lstStyle/>
                    <a:p>
                      <a:endParaRPr lang="zh-CN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Too fast feeding speed of the edge - banding machine</a:t>
                      </a:r>
                    </a:p>
                  </a:txBody>
                  <a:tcPr marL="114300" marR="114300" marT="76200" marB="76200" anchor="ctr"/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Select a hot - melt adhesive with a shorter open time</a:t>
                      </a:r>
                    </a:p>
                  </a:txBody>
                  <a:tcPr marL="114300" marR="114300" marT="76200" marB="76200" anchor="ctr"/>
                </a:tc>
                <a:extLst>
                  <a:ext uri="{0D108BD9-81ED-4DB2-BD59-A6C34878D82A}">
                    <a16:rowId xmlns:a16="http://schemas.microsoft.com/office/drawing/2014/main" val="3008374211"/>
                  </a:ext>
                </a:extLst>
              </a:tr>
              <a:tr h="567392">
                <a:tc vMerge="1">
                  <a:txBody>
                    <a:bodyPr/>
                    <a:lstStyle/>
                    <a:p>
                      <a:endParaRPr lang="zh-CN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Too low edge - banding environment temperature</a:t>
                      </a:r>
                    </a:p>
                  </a:txBody>
                  <a:tcPr marL="114300" marR="114300" marT="76200" marB="76200" anchor="ctr"/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 - heat the boards and edge - banding strips</a:t>
                      </a:r>
                    </a:p>
                  </a:txBody>
                  <a:tcPr marL="114300" marR="114300" marT="76200" marB="76200" anchor="ctr"/>
                </a:tc>
                <a:extLst>
                  <a:ext uri="{0D108BD9-81ED-4DB2-BD59-A6C34878D82A}">
                    <a16:rowId xmlns:a16="http://schemas.microsoft.com/office/drawing/2014/main" val="682429833"/>
                  </a:ext>
                </a:extLst>
              </a:tr>
              <a:tr h="567392">
                <a:tc>
                  <a:txBody>
                    <a:bodyPr/>
                    <a:lstStyle/>
                    <a:p>
                      <a:r>
                        <a:rPr lang="en-US" sz="14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Obvious Glue Lines</a:t>
                      </a:r>
                    </a:p>
                  </a:txBody>
                  <a:tcPr marL="114300" marR="114300" marT="76200" marB="76200" anchor="ctr"/>
                </a:tc>
                <a:tc>
                  <a:txBody>
                    <a:bodyPr/>
                    <a:lstStyle/>
                    <a:p>
                      <a:r>
                        <a:rPr lang="en-US" sz="14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Inclined coating surface</a:t>
                      </a:r>
                    </a:p>
                  </a:txBody>
                  <a:tcPr marL="114300" marR="114300" marT="76200" marB="76200" anchor="ctr"/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Maintain a 90 - degree angle</a:t>
                      </a:r>
                    </a:p>
                  </a:txBody>
                  <a:tcPr marL="114300" marR="114300" marT="76200" marB="76200" anchor="ctr"/>
                </a:tc>
                <a:extLst>
                  <a:ext uri="{0D108BD9-81ED-4DB2-BD59-A6C34878D82A}">
                    <a16:rowId xmlns:a16="http://schemas.microsoft.com/office/drawing/2014/main" val="3431540473"/>
                  </a:ext>
                </a:extLst>
              </a:tr>
              <a:tr h="567392">
                <a:tc>
                  <a:txBody>
                    <a:bodyPr/>
                    <a:lstStyle/>
                    <a:p>
                      <a:r>
                        <a:rPr lang="en-US" sz="14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Difficult Edge - banding</a:t>
                      </a:r>
                    </a:p>
                  </a:txBody>
                  <a:tcPr marL="114300" marR="114300" marT="76200" marB="76200" anchor="ctr"/>
                </a:tc>
                <a:tc>
                  <a:txBody>
                    <a:bodyPr/>
                    <a:lstStyle/>
                    <a:p>
                      <a:r>
                        <a:rPr lang="en-US" sz="14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Poor back - coating quality of the edge - banding strip</a:t>
                      </a:r>
                    </a:p>
                  </a:txBody>
                  <a:tcPr marL="114300" marR="114300" marT="76200" marB="76200" anchor="ctr"/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Replace the product</a:t>
                      </a:r>
                    </a:p>
                  </a:txBody>
                  <a:tcPr marL="114300" marR="114300" marT="76200" marB="76200" anchor="ctr"/>
                </a:tc>
                <a:extLst>
                  <a:ext uri="{0D108BD9-81ED-4DB2-BD59-A6C34878D82A}">
                    <a16:rowId xmlns:a16="http://schemas.microsoft.com/office/drawing/2014/main" val="3528957160"/>
                  </a:ext>
                </a:extLst>
              </a:tr>
            </a:tbl>
          </a:graphicData>
        </a:graphic>
      </p:graphicFrame>
      <p:pic>
        <p:nvPicPr>
          <p:cNvPr id="15" name="图片 14">
            <a:extLst>
              <a:ext uri="{FF2B5EF4-FFF2-40B4-BE49-F238E27FC236}">
                <a16:creationId xmlns:a16="http://schemas.microsoft.com/office/drawing/2014/main" id="{D04BC028-F09E-14E2-7D44-3A8928DC7B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7884" y="219470"/>
            <a:ext cx="2517413" cy="475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44606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>
            <a:extLst>
              <a:ext uri="{FF2B5EF4-FFF2-40B4-BE49-F238E27FC236}">
                <a16:creationId xmlns:a16="http://schemas.microsoft.com/office/drawing/2014/main" id="{AF99D60A-2262-559A-552C-DF6EB849B3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40675" y="4096473"/>
            <a:ext cx="8510649" cy="2523507"/>
          </a:xfrm>
        </p:spPr>
        <p:txBody>
          <a:bodyPr>
            <a:normAutofit/>
          </a:bodyPr>
          <a:lstStyle/>
          <a:p>
            <a:pPr algn="l"/>
            <a:r>
              <a:rPr lang="en-US" altLang="zh-CN" sz="1800" dirty="0">
                <a:latin typeface="Arial" panose="020B0604020202020204" pitchFamily="34" charset="0"/>
                <a:cs typeface="Arial" panose="020B0604020202020204" pitchFamily="34" charset="0"/>
              </a:rPr>
              <a:t>Sichuan UNISN New Material Technology Co., Ltd.</a:t>
            </a:r>
          </a:p>
          <a:p>
            <a:pPr algn="l"/>
            <a:r>
              <a:rPr lang="en-US" altLang="zh-CN" sz="1800" dirty="0">
                <a:latin typeface="Arial" panose="020B0604020202020204" pitchFamily="34" charset="0"/>
                <a:cs typeface="Arial" panose="020B0604020202020204" pitchFamily="34" charset="0"/>
              </a:rPr>
              <a:t>Office Address: Room 806, Building 5, China Railway West City Business District, Qingyang District, Chengdu,</a:t>
            </a:r>
          </a:p>
          <a:p>
            <a:pPr algn="l"/>
            <a:r>
              <a:rPr lang="en-US" altLang="zh-CN" sz="1800" dirty="0">
                <a:latin typeface="Arial" panose="020B0604020202020204" pitchFamily="34" charset="0"/>
                <a:cs typeface="Arial" panose="020B0604020202020204" pitchFamily="34" charset="0"/>
              </a:rPr>
              <a:t>Sichuan Province, </a:t>
            </a:r>
          </a:p>
          <a:p>
            <a:pPr algn="l"/>
            <a:r>
              <a:rPr lang="en-US" altLang="zh-CN" sz="1800" dirty="0">
                <a:latin typeface="Arial" panose="020B0604020202020204" pitchFamily="34" charset="0"/>
                <a:cs typeface="Arial" panose="020B0604020202020204" pitchFamily="34" charset="0"/>
              </a:rPr>
              <a:t>China</a:t>
            </a:r>
          </a:p>
          <a:p>
            <a:pPr algn="l"/>
            <a:r>
              <a:rPr lang="en-US" altLang="zh-CN" sz="1800" dirty="0">
                <a:latin typeface="Arial" panose="020B0604020202020204" pitchFamily="34" charset="0"/>
                <a:cs typeface="Arial" panose="020B0604020202020204" pitchFamily="34" charset="0"/>
              </a:rPr>
              <a:t>Tel: +86 028-81726336            Fax: +86 028-81766336</a:t>
            </a:r>
          </a:p>
          <a:p>
            <a:pPr algn="l"/>
            <a:r>
              <a:rPr lang="en-US" altLang="zh-CN" sz="1800" dirty="0">
                <a:latin typeface="Arial" panose="020B0604020202020204" pitchFamily="34" charset="0"/>
                <a:cs typeface="Arial" panose="020B0604020202020204" pitchFamily="34" charset="0"/>
              </a:rPr>
              <a:t>Mobile: +86 138 8208 4297     Email: unisn@foxmail.com</a:t>
            </a:r>
            <a:endParaRPr lang="zh-CN" alt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CB526134-E37B-2D73-5F82-A89E4CF889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3819" y="2675318"/>
            <a:ext cx="6282991" cy="1186659"/>
          </a:xfrm>
          <a:prstGeom prst="rect">
            <a:avLst/>
          </a:prstGeom>
        </p:spPr>
      </p:pic>
      <p:sp>
        <p:nvSpPr>
          <p:cNvPr id="7" name="文本框 6">
            <a:extLst>
              <a:ext uri="{FF2B5EF4-FFF2-40B4-BE49-F238E27FC236}">
                <a16:creationId xmlns:a16="http://schemas.microsoft.com/office/drawing/2014/main" id="{2240FEB4-6FCE-5713-03C5-83C94EC98DE7}"/>
              </a:ext>
            </a:extLst>
          </p:cNvPr>
          <p:cNvSpPr txBox="1"/>
          <p:nvPr/>
        </p:nvSpPr>
        <p:spPr>
          <a:xfrm>
            <a:off x="1564338" y="1609825"/>
            <a:ext cx="87219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Thank You for Your Attention!</a:t>
            </a:r>
            <a:endParaRPr lang="zh-CN" alt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259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</TotalTime>
  <Words>808</Words>
  <Application>Microsoft Office PowerPoint</Application>
  <PresentationFormat>宽屏</PresentationFormat>
  <Paragraphs>54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0" baseType="lpstr">
      <vt:lpstr>Inter</vt:lpstr>
      <vt:lpstr>等线</vt:lpstr>
      <vt:lpstr>等线 Light</vt:lpstr>
      <vt:lpstr>Arial</vt:lpstr>
      <vt:lpstr>Office 主题​​</vt:lpstr>
      <vt:lpstr>Application Products and Equipment</vt:lpstr>
      <vt:lpstr>Why Choose UNISN Hot - melt Adhesive</vt:lpstr>
      <vt:lpstr>Usage Methods and Precautions</vt:lpstr>
      <vt:lpstr>FAQ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James Yu</dc:creator>
  <cp:lastModifiedBy>James Yu</cp:lastModifiedBy>
  <cp:revision>52</cp:revision>
  <dcterms:created xsi:type="dcterms:W3CDTF">2025-04-09T02:28:45Z</dcterms:created>
  <dcterms:modified xsi:type="dcterms:W3CDTF">2025-04-10T03:36:42Z</dcterms:modified>
</cp:coreProperties>
</file>